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102"/>
  </p:notesMasterIdLst>
  <p:handoutMasterIdLst>
    <p:handoutMasterId r:id="rId103"/>
  </p:handoutMasterIdLst>
  <p:sldIdLst>
    <p:sldId id="880" r:id="rId2"/>
    <p:sldId id="288" r:id="rId3"/>
    <p:sldId id="630" r:id="rId4"/>
    <p:sldId id="743" r:id="rId5"/>
    <p:sldId id="724" r:id="rId6"/>
    <p:sldId id="744" r:id="rId7"/>
    <p:sldId id="745" r:id="rId8"/>
    <p:sldId id="746" r:id="rId9"/>
    <p:sldId id="747" r:id="rId10"/>
    <p:sldId id="742" r:id="rId11"/>
    <p:sldId id="748" r:id="rId12"/>
    <p:sldId id="786" r:id="rId13"/>
    <p:sldId id="750" r:id="rId14"/>
    <p:sldId id="751" r:id="rId15"/>
    <p:sldId id="752" r:id="rId16"/>
    <p:sldId id="753" r:id="rId17"/>
    <p:sldId id="754" r:id="rId18"/>
    <p:sldId id="755" r:id="rId19"/>
    <p:sldId id="756" r:id="rId20"/>
    <p:sldId id="739" r:id="rId21"/>
    <p:sldId id="757" r:id="rId22"/>
    <p:sldId id="758" r:id="rId23"/>
    <p:sldId id="759" r:id="rId24"/>
    <p:sldId id="760" r:id="rId25"/>
    <p:sldId id="761" r:id="rId26"/>
    <p:sldId id="762" r:id="rId27"/>
    <p:sldId id="763" r:id="rId28"/>
    <p:sldId id="765" r:id="rId29"/>
    <p:sldId id="766" r:id="rId30"/>
    <p:sldId id="767" r:id="rId31"/>
    <p:sldId id="768" r:id="rId32"/>
    <p:sldId id="769" r:id="rId33"/>
    <p:sldId id="770" r:id="rId34"/>
    <p:sldId id="771" r:id="rId35"/>
    <p:sldId id="772" r:id="rId36"/>
    <p:sldId id="773" r:id="rId37"/>
    <p:sldId id="774" r:id="rId38"/>
    <p:sldId id="775" r:id="rId39"/>
    <p:sldId id="776" r:id="rId40"/>
    <p:sldId id="777" r:id="rId41"/>
    <p:sldId id="778" r:id="rId42"/>
    <p:sldId id="779" r:id="rId43"/>
    <p:sldId id="780" r:id="rId44"/>
    <p:sldId id="781" r:id="rId45"/>
    <p:sldId id="782" r:id="rId46"/>
    <p:sldId id="783" r:id="rId47"/>
    <p:sldId id="784" r:id="rId48"/>
    <p:sldId id="788" r:id="rId49"/>
    <p:sldId id="789" r:id="rId50"/>
    <p:sldId id="790" r:id="rId51"/>
    <p:sldId id="791" r:id="rId52"/>
    <p:sldId id="792" r:id="rId53"/>
    <p:sldId id="793" r:id="rId54"/>
    <p:sldId id="794" r:id="rId55"/>
    <p:sldId id="795" r:id="rId56"/>
    <p:sldId id="796" r:id="rId57"/>
    <p:sldId id="797" r:id="rId58"/>
    <p:sldId id="798" r:id="rId59"/>
    <p:sldId id="799" r:id="rId60"/>
    <p:sldId id="800" r:id="rId61"/>
    <p:sldId id="801" r:id="rId62"/>
    <p:sldId id="803" r:id="rId63"/>
    <p:sldId id="804" r:id="rId64"/>
    <p:sldId id="805" r:id="rId65"/>
    <p:sldId id="806" r:id="rId66"/>
    <p:sldId id="807" r:id="rId67"/>
    <p:sldId id="808" r:id="rId68"/>
    <p:sldId id="809" r:id="rId69"/>
    <p:sldId id="810" r:id="rId70"/>
    <p:sldId id="811" r:id="rId71"/>
    <p:sldId id="812" r:id="rId72"/>
    <p:sldId id="813" r:id="rId73"/>
    <p:sldId id="814" r:id="rId74"/>
    <p:sldId id="815" r:id="rId75"/>
    <p:sldId id="816" r:id="rId76"/>
    <p:sldId id="817" r:id="rId77"/>
    <p:sldId id="818" r:id="rId78"/>
    <p:sldId id="819" r:id="rId79"/>
    <p:sldId id="820" r:id="rId80"/>
    <p:sldId id="821" r:id="rId81"/>
    <p:sldId id="822" r:id="rId82"/>
    <p:sldId id="826" r:id="rId83"/>
    <p:sldId id="827" r:id="rId84"/>
    <p:sldId id="828" r:id="rId85"/>
    <p:sldId id="829" r:id="rId86"/>
    <p:sldId id="830" r:id="rId87"/>
    <p:sldId id="831" r:id="rId88"/>
    <p:sldId id="832" r:id="rId89"/>
    <p:sldId id="833" r:id="rId90"/>
    <p:sldId id="834" r:id="rId91"/>
    <p:sldId id="835" r:id="rId92"/>
    <p:sldId id="836" r:id="rId93"/>
    <p:sldId id="837" r:id="rId94"/>
    <p:sldId id="838" r:id="rId95"/>
    <p:sldId id="839" r:id="rId96"/>
    <p:sldId id="840" r:id="rId97"/>
    <p:sldId id="842" r:id="rId98"/>
    <p:sldId id="843" r:id="rId99"/>
    <p:sldId id="862" r:id="rId100"/>
    <p:sldId id="878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 autoAdjust="0"/>
    <p:restoredTop sz="86019" autoAdjust="0"/>
  </p:normalViewPr>
  <p:slideViewPr>
    <p:cSldViewPr snapToGrid="0">
      <p:cViewPr varScale="1">
        <p:scale>
          <a:sx n="58" d="100"/>
          <a:sy n="58" d="100"/>
        </p:scale>
        <p:origin x="1400" y="4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48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40172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68127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84863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82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28384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안드로이드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5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25206" y="6373813"/>
            <a:ext cx="25523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© 2018 </a:t>
            </a:r>
            <a:r>
              <a:rPr lang="en-US" altLang="ko-KR" sz="1000" dirty="0" err="1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6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5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sp>
        <p:nvSpPr>
          <p:cNvPr id="18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2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6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3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3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D8A86-2655-4AA9-92AB-BDA34F0C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:</a:t>
            </a:r>
            <a:r>
              <a:rPr lang="ko-KR" altLang="en-US" dirty="0"/>
              <a:t> 계산기 만들기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0653F-2ACE-4C59-B808-C7332EAE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과제 기간</a:t>
            </a:r>
            <a:r>
              <a:rPr lang="en-US" altLang="ko-KR" dirty="0"/>
              <a:t>: 6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일까지</a:t>
            </a:r>
            <a:endParaRPr lang="en-US" altLang="ko-KR" dirty="0"/>
          </a:p>
          <a:p>
            <a:r>
              <a:rPr lang="ko-KR" altLang="en-US" dirty="0"/>
              <a:t>제출 방법</a:t>
            </a:r>
            <a:r>
              <a:rPr lang="en-US" altLang="ko-KR" dirty="0"/>
              <a:t>: </a:t>
            </a:r>
            <a:r>
              <a:rPr lang="ko-KR" altLang="en-US" dirty="0"/>
              <a:t>과제 게시판</a:t>
            </a:r>
            <a:endParaRPr lang="en-US" altLang="ko-KR" dirty="0"/>
          </a:p>
          <a:p>
            <a:r>
              <a:rPr lang="ko-KR" altLang="en-US" dirty="0"/>
              <a:t>예시 화면과 최대한 비슷하게 제작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9EA36-CD77-48BF-9F93-828DAF39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67" y="2831335"/>
            <a:ext cx="3835689" cy="33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4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[6/14]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Project7_1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com.cookandroid.project7_1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1" name="Picture 10" descr="스크린샷 2017-02-27 오후 12.1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93" y="6087872"/>
            <a:ext cx="1371600" cy="342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36417"/>
          <a:stretch/>
        </p:blipFill>
        <p:spPr>
          <a:xfrm>
            <a:off x="6086474" y="1905000"/>
            <a:ext cx="258603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00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[7/14]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바깥 </a:t>
            </a:r>
            <a:r>
              <a:rPr lang="ko-KR" altLang="en-US" sz="1600" b="1" dirty="0" err="1"/>
              <a:t>리니어레이아웃의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 err="1"/>
              <a:t>baseLayout</a:t>
            </a:r>
            <a:r>
              <a:rPr lang="ko-KR" altLang="en-US" sz="1600" b="1" dirty="0"/>
              <a:t>으로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개와 버튼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생성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button1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3078306"/>
            <a:ext cx="7213023" cy="27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4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[8/14]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menu </a:t>
            </a:r>
            <a:r>
              <a:rPr lang="ko-KR" altLang="en-US" sz="1600" b="1" dirty="0"/>
              <a:t>폴더가 없다면 생성해야 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54" y="2648626"/>
            <a:ext cx="6414205" cy="40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[9/14]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17" y="2346810"/>
            <a:ext cx="6900054" cy="40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0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[10/14]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코딩</a:t>
            </a:r>
            <a:endParaRPr lang="en-US" altLang="ko-KR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417818"/>
            <a:ext cx="5458285" cy="2693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469" y="3686430"/>
            <a:ext cx="5438768" cy="28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[11/14]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레이아웃과 버튼에 대응할 전역변수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함수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안에서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11572" y="3038078"/>
            <a:ext cx="5996957" cy="3726100"/>
            <a:chOff x="581025" y="2405062"/>
            <a:chExt cx="7981950" cy="49594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2405062"/>
              <a:ext cx="7981950" cy="20478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787" y="4402226"/>
              <a:ext cx="7972425" cy="2962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3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[12/14]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onCreateOptionsMenu( 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클래스로부터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오버라이드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18" y="2364662"/>
            <a:ext cx="4522765" cy="40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[13/14]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자동 완성된 코드에 나머지를 코딩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28" y="2362246"/>
            <a:ext cx="7230341" cy="4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[14/14]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메뉴를 클릭했을 때 동작할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코딩</a:t>
            </a:r>
            <a:endParaRPr lang="en-US" altLang="ko-KR" sz="16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891969" y="2444558"/>
            <a:ext cx="4940134" cy="3990110"/>
            <a:chOff x="590550" y="2543175"/>
            <a:chExt cx="7980669" cy="70100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2543175"/>
              <a:ext cx="7962900" cy="17716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4" y="4238244"/>
              <a:ext cx="7972425" cy="531495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208278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코드만 이용한 옵션 메뉴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onCreateOptionsMenu(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안에서 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접근하는 대신에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직접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Menu.add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메뉴 항목을 추가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64" y="2673278"/>
            <a:ext cx="4715985" cy="40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07. </a:t>
            </a:r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메뉴와 대화상자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코드만 이용한 옵션 메뉴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58049"/>
            <a:ext cx="62674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[1/8]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메뉴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(Context Menu)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또는 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롱클릭하면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나타남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팝업창과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비슷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메뉴 설정 순서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54" y="3554508"/>
            <a:ext cx="4909204" cy="32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3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7" y="2719623"/>
            <a:ext cx="7498773" cy="366279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[2/8]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메뉴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메뉴가 나오게 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위젯마다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별도의 파일로 만들어야 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문법은 옵션 메뉴와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093" y="5748203"/>
            <a:ext cx="4418057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atin typeface="+mn-ea"/>
              </a:rPr>
              <a:t>onCreateContextMenu</a:t>
            </a:r>
            <a:r>
              <a:rPr lang="en-US" altLang="ko-KR" sz="1400" b="1" dirty="0">
                <a:latin typeface="+mn-ea"/>
              </a:rPr>
              <a:t>( ) </a:t>
            </a:r>
            <a:r>
              <a:rPr lang="ko-KR" altLang="en-US" sz="1400" b="1" dirty="0" err="1">
                <a:latin typeface="+mn-ea"/>
              </a:rPr>
              <a:t>메소드에는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위젯별로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컨텍스트</a:t>
            </a:r>
            <a:r>
              <a:rPr lang="ko-KR" altLang="en-US" sz="1400" b="1" dirty="0">
                <a:latin typeface="+mn-ea"/>
              </a:rPr>
              <a:t> 메뉴가 나타나야 하므로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 err="1">
                <a:latin typeface="+mn-ea"/>
              </a:rPr>
              <a:t>위젯별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ko-KR" altLang="en-US" sz="1400" b="1" dirty="0" err="1">
                <a:latin typeface="+mn-ea"/>
              </a:rPr>
              <a:t>컨텍스트</a:t>
            </a:r>
            <a:r>
              <a:rPr lang="ko-KR" altLang="en-US" sz="1400" b="1" dirty="0">
                <a:latin typeface="+mn-ea"/>
              </a:rPr>
              <a:t> 메뉴를 </a:t>
            </a:r>
            <a:r>
              <a:rPr lang="en-US" altLang="ko-KR" sz="1400" b="1" dirty="0">
                <a:latin typeface="+mn-ea"/>
              </a:rPr>
              <a:t>if</a:t>
            </a:r>
            <a:r>
              <a:rPr lang="ko-KR" altLang="en-US" sz="1400" b="1" dirty="0">
                <a:latin typeface="+mn-ea"/>
              </a:rPr>
              <a:t>문으로 등록</a:t>
            </a:r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09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[3/8]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Project7_2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com.cookandroid.project7_2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08278"/>
            <a:ext cx="8220075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355" y="1882244"/>
            <a:ext cx="2649682" cy="46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[4/8]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레이아웃의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baseLayout</a:t>
            </a:r>
            <a:r>
              <a:rPr lang="ko-KR" altLang="en-US" sz="1600" b="1" dirty="0"/>
              <a:t>으로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버튼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생성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button1, button2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08278"/>
            <a:ext cx="822007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076575"/>
            <a:ext cx="7953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[5/8]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menu1.xml</a:t>
            </a:r>
            <a:r>
              <a:rPr lang="ko-KR" altLang="en-US" sz="1600" b="1" dirty="0"/>
              <a:t>은 배경색 변경과 관련된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개의 항목 생성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menu2.xml</a:t>
            </a:r>
            <a:r>
              <a:rPr lang="ko-KR" altLang="en-US" sz="1600" b="1" dirty="0"/>
              <a:t>은 버튼과 관련된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항목 생성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08278"/>
            <a:ext cx="822007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09" y="3091526"/>
            <a:ext cx="5425756" cy="18866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637414" y="4275259"/>
            <a:ext cx="5438768" cy="1867570"/>
            <a:chOff x="590550" y="2695575"/>
            <a:chExt cx="7962900" cy="30077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2695575"/>
              <a:ext cx="7962900" cy="1466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550" y="4093591"/>
              <a:ext cx="7962900" cy="1609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417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[6/8]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레이아웃과 버튼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대응할 전역변수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함수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안에서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개에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2</a:t>
            </a:r>
            <a:r>
              <a:rPr lang="ko-KR" altLang="en-US" sz="1600" b="1" dirty="0"/>
              <a:t>개의 버튼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변수를 </a:t>
            </a:r>
            <a:r>
              <a:rPr lang="en-US" altLang="ko-KR" sz="1600" b="1" dirty="0" err="1"/>
              <a:t>registerForContextMenu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등록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208278"/>
            <a:ext cx="822007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54" y="3414893"/>
            <a:ext cx="4567005" cy="33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</a:t>
            </a:r>
            <a:r>
              <a:rPr lang="ko-KR" altLang="en-US" sz="2400" dirty="0" err="1"/>
              <a:t>컨텍스트</a:t>
            </a:r>
            <a:r>
              <a:rPr lang="ko-KR" altLang="en-US" sz="2400" dirty="0"/>
              <a:t> 메뉴</a:t>
            </a:r>
            <a:r>
              <a:rPr lang="en-US" altLang="ko-KR" sz="2400" dirty="0"/>
              <a:t>[7/8]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선택한 위젯에 따라 인플레이트하는 메뉴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파일을 다르게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onContextItemSelected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같은 방식으로 자동 완성한 후 코딩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2" y="3159300"/>
            <a:ext cx="5121481" cy="339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1208278"/>
            <a:ext cx="82200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6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토스트</a:t>
            </a:r>
            <a:r>
              <a:rPr lang="en-US" altLang="ko-KR" dirty="0"/>
              <a:t>[1/3]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(toast)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화면에 잠깐 나타났다 사라지는 메시지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프로그래머가 디버깅 용도로 사용하기에도 적당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setGravity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위치를 변경할 수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713264"/>
            <a:ext cx="8201025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908879"/>
            <a:ext cx="8172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토스트</a:t>
            </a:r>
            <a:r>
              <a:rPr lang="en-US" altLang="ko-KR" dirty="0"/>
              <a:t>[2/3]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31163"/>
            <a:ext cx="82105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메뉴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토스트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대화상자 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토스트</a:t>
            </a:r>
            <a:r>
              <a:rPr lang="en-US" altLang="ko-KR" dirty="0"/>
              <a:t>[3/3]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7" y="1963315"/>
            <a:ext cx="5227196" cy="44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기본 대화상자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(Dialog)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사용자에게 중요한 사항을 알려준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어떤 선택을 하게 하는 것이 목적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9" y="2410819"/>
            <a:ext cx="59626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6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기본 대화상자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1" y="1944243"/>
            <a:ext cx="82010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0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기본 대화상자</a:t>
            </a:r>
            <a:r>
              <a:rPr lang="en-US" altLang="ko-KR" sz="2400" dirty="0"/>
              <a:t>[3/5]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없음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53" y="1901536"/>
            <a:ext cx="7481455" cy="48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8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기본 대화상자</a:t>
            </a:r>
            <a:r>
              <a:rPr lang="en-US" altLang="ko-KR" sz="2400" dirty="0"/>
              <a:t>[4/5]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6" y="1982101"/>
            <a:ext cx="7472795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7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기본 대화상자</a:t>
            </a:r>
            <a:r>
              <a:rPr lang="en-US" altLang="ko-KR" sz="2400" dirty="0"/>
              <a:t>[5/5]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클릭 시 동작하는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대화상자의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setPositiveButton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리스너가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null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이라 아무 동작도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 하므로 해당 부분 수정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2" y="2714244"/>
            <a:ext cx="747279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8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목록 대화상자</a:t>
            </a:r>
            <a:r>
              <a:rPr lang="en-US" altLang="ko-KR" sz="2400" dirty="0"/>
              <a:t>[1/13]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목록 대화상자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92" y="1886158"/>
            <a:ext cx="6251864" cy="48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목록 대화상자</a:t>
            </a:r>
            <a:r>
              <a:rPr lang="en-US" altLang="ko-KR" sz="2400" dirty="0"/>
              <a:t>[2/13]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라디오버튼 목록 대화상자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setItems( )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대신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setSingleChoiceItems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사용하면 라디오버튼 형태로 출력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81240" y="2362771"/>
            <a:ext cx="6886575" cy="3467100"/>
            <a:chOff x="781240" y="2362771"/>
            <a:chExt cx="6886575" cy="34671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40" y="2362771"/>
              <a:ext cx="6886575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274" y="5153596"/>
              <a:ext cx="19526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639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</a:t>
            </a:r>
            <a:r>
              <a:rPr lang="ko-KR" altLang="en-US" sz="2400" dirty="0"/>
              <a:t>▶ 목록 대화상자</a:t>
            </a:r>
            <a:r>
              <a:rPr lang="en-US" altLang="ko-KR" sz="2400" dirty="0"/>
              <a:t>[3/13]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체크박스 목록 대화상자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개를 동시에 선택하려면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setMultiChoiceItems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7 오후 12.5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" y="2442635"/>
            <a:ext cx="5109746" cy="2590235"/>
          </a:xfrm>
          <a:prstGeom prst="rect">
            <a:avLst/>
          </a:prstGeom>
        </p:spPr>
      </p:pic>
      <p:pic>
        <p:nvPicPr>
          <p:cNvPr id="5" name="Picture 4" descr="스크린샷 2017-02-27 오후 12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4905021"/>
            <a:ext cx="5080000" cy="1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56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[4/13]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Project7_3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com.cookandroid.project7_3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31" y="1986153"/>
            <a:ext cx="2563091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/>
              <a:t>메뉴 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메뉴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안드로이드의 메뉴는 옵션 메뉴와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메뉴로 구분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옵션 메뉴를 사용하는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생성 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호출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코드만으로 메뉴를 생성하는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1" descr="스크린샷 2017-02-27 오후 12.0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57" y="2673350"/>
            <a:ext cx="4114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[5/13]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개와 버튼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생성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 err="1"/>
              <a:t>tvName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tvEmail</a:t>
            </a:r>
            <a:r>
              <a:rPr lang="en-US" altLang="ko-KR" sz="1600" b="1" dirty="0"/>
              <a:t>, button1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76" y="2716022"/>
            <a:ext cx="7247659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[6/13]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대화상자에서 사용할 레이아웃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600" b="1" dirty="0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5105867" y="3910748"/>
            <a:ext cx="426697" cy="194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0" y="2497049"/>
            <a:ext cx="4567005" cy="3291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14" y="2463800"/>
            <a:ext cx="3411682" cy="31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6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[7/13]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대화상자용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dialog1.xml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에디트텍스트의</a:t>
            </a:r>
            <a:r>
              <a:rPr lang="ko-KR" altLang="en-US" sz="1600" b="1" dirty="0"/>
              <a:t> 순서로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에디트텍스트만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dlgEdt1, dlgEdt2</a:t>
            </a:r>
            <a:r>
              <a:rPr lang="ko-KR" altLang="en-US" sz="1600" b="1" dirty="0"/>
              <a:t>로 지정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06" y="3045853"/>
            <a:ext cx="7239000" cy="32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[8/13]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toast1.xml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파일을 생성하고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이미지뷰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텍스트뷰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이미지뷰의</a:t>
            </a:r>
            <a:r>
              <a:rPr lang="ko-KR" altLang="en-US" sz="1600" b="1" dirty="0"/>
              <a:t> 순서로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텍스트뷰의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toastText1</a:t>
            </a:r>
            <a:r>
              <a:rPr lang="ko-KR" altLang="en-US" sz="1600" b="1" dirty="0"/>
              <a:t>로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레이아웃의 배경을 빨간색으로 지정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75" y="3347371"/>
            <a:ext cx="6588781" cy="34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62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[9/13]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텍스트뷰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/>
              <a:t>버튼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개에 대응할 전역변수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dialog1.xml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에디트텍스트에</a:t>
            </a:r>
            <a:r>
              <a:rPr lang="ko-KR" altLang="en-US" sz="1400" b="1" dirty="0"/>
              <a:t> 대응할 </a:t>
            </a:r>
            <a:endParaRPr lang="en-US" altLang="ko-KR" sz="1400" b="1" dirty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/>
              <a:t>전역변수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toast1.xml</a:t>
            </a:r>
            <a:r>
              <a:rPr lang="ko-KR" altLang="en-US" sz="1400" b="1" dirty="0"/>
              <a:t>의 텍스트뷰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개에 대응할 </a:t>
            </a:r>
            <a:endParaRPr lang="en-US" altLang="ko-KR" sz="1400" b="1" dirty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/>
              <a:t>전역변수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dialog1.xml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toast1.xml</a:t>
            </a:r>
            <a:r>
              <a:rPr lang="ko-KR" altLang="en-US" sz="1400" b="1" dirty="0"/>
              <a:t>을 </a:t>
            </a:r>
            <a:r>
              <a:rPr lang="ko-KR" altLang="en-US" sz="1400" b="1" dirty="0" err="1"/>
              <a:t>인플레이</a:t>
            </a:r>
            <a:endParaRPr lang="en-US" altLang="ko-KR" sz="1400" b="1" dirty="0"/>
          </a:p>
          <a:p>
            <a:pPr marL="539750" lvl="2" indent="0">
              <a:buNone/>
            </a:pPr>
            <a:r>
              <a:rPr lang="en-US" altLang="ko-KR" sz="1400" b="1" dirty="0"/>
              <a:t>	</a:t>
            </a:r>
            <a:r>
              <a:rPr lang="ko-KR" altLang="en-US" sz="1400" b="1" dirty="0" err="1"/>
              <a:t>트할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뷰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메인 함수 </a:t>
            </a:r>
            <a:r>
              <a:rPr lang="en-US" altLang="ko-KR" sz="1400" b="1" dirty="0" err="1"/>
              <a:t>onCreate</a:t>
            </a:r>
            <a:r>
              <a:rPr lang="en-US" altLang="ko-KR" sz="1400" b="1" dirty="0"/>
              <a:t>( ) </a:t>
            </a:r>
            <a:r>
              <a:rPr lang="ko-KR" altLang="en-US" sz="1400" b="1" dirty="0"/>
              <a:t>안에서 </a:t>
            </a:r>
            <a:r>
              <a:rPr lang="en-US" altLang="ko-KR" sz="1400" b="1" dirty="0"/>
              <a:t>activity_</a:t>
            </a:r>
          </a:p>
          <a:p>
            <a:pPr marL="539750" lvl="2" indent="0">
              <a:buNone/>
            </a:pPr>
            <a:r>
              <a:rPr lang="en-US" altLang="ko-KR" sz="1400" b="1" dirty="0"/>
              <a:t>	main.xml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개에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대입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582" y="1881768"/>
            <a:ext cx="4540980" cy="3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[10/13]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button1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변수를 클릭했을 때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작성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대화상자를 만들고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확인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취소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추가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확인</a:t>
            </a:r>
            <a:r>
              <a:rPr lang="en-US" altLang="ko-KR" sz="1600" b="1" dirty="0"/>
              <a:t>&gt;, &lt;</a:t>
            </a:r>
            <a:r>
              <a:rPr lang="ko-KR" altLang="en-US" sz="1600" b="1" dirty="0"/>
              <a:t>취소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버튼 클릭 시 실행할 내용은 일단 </a:t>
            </a:r>
            <a:r>
              <a:rPr lang="en-US" altLang="ko-KR" sz="1600" b="1" dirty="0"/>
              <a:t>null</a:t>
            </a:r>
            <a:r>
              <a:rPr lang="ko-KR" altLang="en-US" sz="1600" b="1" dirty="0"/>
              <a:t>로 입력</a:t>
            </a:r>
            <a:endParaRPr lang="en-US" altLang="ko-KR" sz="1600" b="1" dirty="0"/>
          </a:p>
        </p:txBody>
      </p:sp>
      <p:pic>
        <p:nvPicPr>
          <p:cNvPr id="2" name="Picture 1" descr="스크린샷 2017-02-27 오후 1.0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3124200"/>
            <a:ext cx="5545667" cy="2117795"/>
          </a:xfrm>
          <a:prstGeom prst="rect">
            <a:avLst/>
          </a:prstGeom>
        </p:spPr>
      </p:pic>
      <p:pic>
        <p:nvPicPr>
          <p:cNvPr id="11" name="Picture 10" descr="스크린샷 2017-02-27 오후 1.05.3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/>
          <a:stretch/>
        </p:blipFill>
        <p:spPr>
          <a:xfrm>
            <a:off x="3509434" y="4707465"/>
            <a:ext cx="5516033" cy="19869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6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[11/13]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클릭하면 대화상자에서 입력한 사용자 이름과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이메일이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메인 화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면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(activity_main.xml)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쓰이도록 코딩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681478"/>
            <a:ext cx="79914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38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ko-KR" altLang="en-US" sz="2400" dirty="0"/>
              <a:t>목록 대화상자</a:t>
            </a:r>
            <a:r>
              <a:rPr lang="en-US" altLang="ko-KR" sz="2400" dirty="0"/>
              <a:t>[12/13]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클릭했을 때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toast1.xml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이 토스트 메시지로 나오도록 설정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01" y="2406484"/>
            <a:ext cx="6588781" cy="41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50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08.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914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파일을 처리하는 방식을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SD </a:t>
            </a:r>
            <a:r>
              <a:rPr lang="ko-KR" altLang="en-US" sz="2400" b="1" dirty="0"/>
              <a:t>카드의 파일을 처리하는 방식을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커스텀뷰의</a:t>
            </a:r>
            <a:r>
              <a:rPr lang="ko-KR" altLang="en-US" sz="2400" b="1" dirty="0"/>
              <a:t> 작성법을 알아본다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51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</a:t>
            </a:r>
            <a:r>
              <a:rPr lang="ko-KR" altLang="en-US" sz="2400" dirty="0"/>
              <a:t>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[1/14]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파일을 이용한 방식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9" y="2019070"/>
            <a:ext cx="63722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파일 처리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파일 처리 응용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1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내장 메모리 파일 처리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앱을 종료하고 다시 실행할 때 사용한 곳에서 이어서 작업하고 싶은 경우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내장 메모리의 저장 위치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/data/data/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/files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763012"/>
            <a:ext cx="80676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4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[2/12]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933575"/>
            <a:ext cx="82486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9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[3/12]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처리 기본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5825" y="2069523"/>
            <a:ext cx="4133467" cy="3097916"/>
            <a:chOff x="609600" y="1934441"/>
            <a:chExt cx="4962379" cy="34300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934441"/>
              <a:ext cx="4960727" cy="25091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626" y="4443579"/>
              <a:ext cx="4961353" cy="92090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347" y="2304374"/>
            <a:ext cx="4268753" cy="27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[4/12]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com.cookandroid.project8_1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08" y="1987815"/>
            <a:ext cx="2389909" cy="42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3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[5/12]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데이트피커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에디트텍스트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버튼을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개씩 생성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datePicker1, </a:t>
            </a:r>
            <a:r>
              <a:rPr lang="en-US" altLang="ko-KR" sz="1600" b="1" dirty="0" err="1"/>
              <a:t>edtDiary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btnWrite</a:t>
            </a:r>
            <a:r>
              <a:rPr lang="ko-KR" altLang="en-US" sz="1600" b="1" dirty="0"/>
              <a:t>로 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2" y="2968527"/>
            <a:ext cx="6612396" cy="36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47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[6/12]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파일 이름을 지정할 문자열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 → 파일 이름은 “연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.txt”</a:t>
            </a:r>
            <a:r>
              <a:rPr lang="ko-KR" altLang="en-US" sz="1600" b="1" dirty="0"/>
              <a:t>로 지정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변수에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대입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01649" y="3356855"/>
            <a:ext cx="4537863" cy="3501145"/>
            <a:chOff x="558038" y="2805112"/>
            <a:chExt cx="8039100" cy="62024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2805112"/>
              <a:ext cx="8001000" cy="12477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038" y="3940302"/>
              <a:ext cx="8039100" cy="506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04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[7/12]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Calendar </a:t>
            </a:r>
            <a:r>
              <a:rPr lang="ko-KR" altLang="en-US" sz="1600" b="1" dirty="0"/>
              <a:t>클래스를 이용해 현재 날짜의 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일을 구한 후에 </a:t>
            </a:r>
            <a:r>
              <a:rPr lang="ko-KR" altLang="en-US" sz="1600" b="1" dirty="0" err="1"/>
              <a:t>데이트피커를</a:t>
            </a:r>
            <a:r>
              <a:rPr lang="ko-KR" altLang="en-US" sz="1600" b="1" dirty="0"/>
              <a:t> 초기화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데이트피커의</a:t>
            </a:r>
            <a:r>
              <a:rPr lang="ko-KR" altLang="en-US" sz="1600" b="1" dirty="0"/>
              <a:t> 날짜가 변경되면 변경된 날짜에 해당하는 일기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의 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내용을 </a:t>
            </a:r>
            <a:r>
              <a:rPr lang="ko-KR" altLang="en-US" sz="1600" b="1" dirty="0" err="1"/>
              <a:t>에디트텍스트에</a:t>
            </a:r>
            <a:r>
              <a:rPr lang="ko-KR" altLang="en-US" sz="1600" b="1" dirty="0"/>
              <a:t> 보여줌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2" y="3454525"/>
            <a:ext cx="4218618" cy="232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42" y="3646510"/>
            <a:ext cx="4228723" cy="21320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7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[8/12]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날짜 파일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연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월</a:t>
            </a:r>
            <a:r>
              <a:rPr lang="en-US" altLang="ko-KR" sz="1600" b="1" dirty="0"/>
              <a:t>_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.txt)</a:t>
            </a:r>
            <a:r>
              <a:rPr lang="ko-KR" altLang="en-US" sz="1600" b="1" dirty="0"/>
              <a:t>을 읽어 일기 내용을 반환하는 </a:t>
            </a:r>
            <a:r>
              <a:rPr lang="en-US" altLang="ko-KR" sz="1600" b="1" dirty="0" err="1"/>
              <a:t>readDiary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완성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30" y="2687285"/>
            <a:ext cx="6004114" cy="3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3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[9/12]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맨 아래 버튼을 클릭했을 때 동작하는 내용을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완성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9" y="2737697"/>
            <a:ext cx="6604525" cy="38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3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</a:t>
            </a:r>
            <a:r>
              <a:rPr lang="ko-KR" altLang="en-US" sz="2400" dirty="0"/>
              <a:t>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[2/14]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55703"/>
            <a:ext cx="8201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[10/12]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 Studio</a:t>
            </a:r>
            <a:r>
              <a:rPr lang="ko-KR" altLang="en-US" sz="1600" b="1" dirty="0"/>
              <a:t>에서 제공하는 </a:t>
            </a:r>
            <a:r>
              <a:rPr lang="en-US" altLang="ko-KR" sz="1600" b="1" dirty="0"/>
              <a:t>DDMS </a:t>
            </a:r>
            <a:r>
              <a:rPr lang="ko-KR" altLang="en-US" sz="1600" b="1" dirty="0"/>
              <a:t>툴을 사용하여 일기가 쓰여진 파일 확인</a:t>
            </a:r>
            <a:endParaRPr lang="en-US" altLang="ko-KR" sz="1600" b="1" dirty="0"/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4312954" y="4224528"/>
            <a:ext cx="571500" cy="11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3" y="2783595"/>
            <a:ext cx="4074936" cy="31700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61" y="2783595"/>
            <a:ext cx="3909335" cy="29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51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  <a:r>
              <a:rPr lang="en-US" altLang="ko-KR" sz="2400" dirty="0"/>
              <a:t>[11/12]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PC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PC</a:t>
            </a:r>
            <a:r>
              <a:rPr lang="ko-KR" altLang="en-US" sz="1600" b="1" dirty="0"/>
              <a:t>로 가져올 파일을 선택하고 마우스 오른쪽 버튼을 클릭해서 </a:t>
            </a:r>
            <a:r>
              <a:rPr lang="en-US" altLang="ko-KR" sz="1600" b="1" dirty="0"/>
              <a:t>[Save As]</a:t>
            </a:r>
            <a:r>
              <a:rPr lang="ko-KR" altLang="en-US" sz="1600" b="1" dirty="0"/>
              <a:t>를 선택하고 </a:t>
            </a:r>
            <a:r>
              <a:rPr lang="en-US" altLang="ko-KR" sz="1600" b="1" dirty="0"/>
              <a:t>PC</a:t>
            </a:r>
            <a:r>
              <a:rPr lang="ko-KR" altLang="en-US" sz="1600" b="1" dirty="0"/>
              <a:t>의 폴더를 지정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03515"/>
            <a:ext cx="8201025" cy="61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88" y="2892996"/>
            <a:ext cx="5210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1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[1/3]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처리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필요한 파일을 저장해서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openRaw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Resource(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사용해서 접근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InputStream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사용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/res/raw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프로젝트에 포함된 폴더이므로 읽기 전용만 사용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3256216"/>
            <a:ext cx="2838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8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[2/3]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읽기 예제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폴더를 생성하고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임의의 내용을 입력한 *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.txt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복사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19125" y="2458771"/>
            <a:ext cx="8201025" cy="3086100"/>
            <a:chOff x="471487" y="2562225"/>
            <a:chExt cx="8201025" cy="3086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562225"/>
              <a:ext cx="8191500" cy="17335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4295775"/>
              <a:ext cx="8201025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03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raw </a:t>
            </a:r>
            <a:r>
              <a:rPr lang="ko-KR" altLang="en-US" sz="2400" dirty="0"/>
              <a:t>폴더 파일 처리</a:t>
            </a:r>
            <a:r>
              <a:rPr lang="en-US" altLang="ko-KR" sz="2400" dirty="0"/>
              <a:t>[3/3]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raw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 파일 읽기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97" y="1892877"/>
            <a:ext cx="6243205" cy="48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0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 확인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파일처럼 여러 응용 프로그램에서 사용되는 경우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카드에 저장해 활용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카드에 저장된 데이터에 특별한 인증 절차 없이 접근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이름을 선택하고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[Edit]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클릭하면 사용하는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확인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39" y="3086887"/>
            <a:ext cx="6801323" cy="30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4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[1/3]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기본적인 경로는 내장 메모리에서 파일을 읽을 때와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뱔차이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없음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Device File Explorer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sdcard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 또는</a:t>
            </a:r>
            <a:r>
              <a:rPr lang="en-US" b="1" dirty="0"/>
              <a:t>/storage/emulated/0</a:t>
            </a:r>
            <a:r>
              <a:rPr lang="ko-KR" altLang="en-US" b="1" dirty="0"/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텍스트 파일 올림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11" y="2999194"/>
            <a:ext cx="6817066" cy="35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3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[2/3]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카드를 사용할 수 있도록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퍼미션을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3024"/>
            <a:ext cx="819150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39343"/>
            <a:ext cx="8210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7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카드에서 파일 읽기</a:t>
            </a:r>
            <a:r>
              <a:rPr lang="en-US" altLang="ko-KR" sz="2400" dirty="0"/>
              <a:t>[3/3]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카드에서 파일 읽기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08" y="1943257"/>
            <a:ext cx="4990785" cy="46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2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r>
              <a:rPr lang="en-US" altLang="ko-KR" sz="2400" dirty="0"/>
              <a:t>[1/2]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 폴더 및 파일 생성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Environment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정적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이용해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카드의 동작 여부 및 관련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 경로 구함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800350"/>
            <a:ext cx="77247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</a:t>
            </a:r>
            <a:r>
              <a:rPr lang="ko-KR" altLang="en-US" sz="2400" dirty="0"/>
              <a:t>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[3/14]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onCreateOptionMenu()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기본 형식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8" y="2045673"/>
            <a:ext cx="81915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27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en-US" altLang="ko-KR" sz="2400" dirty="0"/>
              <a:t>SD </a:t>
            </a:r>
            <a:r>
              <a:rPr lang="ko-KR" altLang="en-US" sz="2400" dirty="0"/>
              <a:t>카드에 폴더 및 파일 생성하기</a:t>
            </a:r>
            <a:r>
              <a:rPr lang="en-US" altLang="ko-KR" sz="2400" dirty="0"/>
              <a:t>[2/2]</a:t>
            </a:r>
            <a:r>
              <a:rPr lang="ko-KR" altLang="en-US" sz="24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카드에 폴더 및 파일 생성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4" y="1913826"/>
            <a:ext cx="4796477" cy="3317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95" y="4461091"/>
            <a:ext cx="4766905" cy="21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[1/12]</a:t>
            </a:r>
            <a:r>
              <a:rPr lang="ko-KR" altLang="en-US" sz="2200" dirty="0"/>
              <a:t> 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특정 폴더의 하위 폴더 및 파일 목록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특정 폴더의 하위 폴더 및 파일 목록은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File.listFiles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메소드를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305050"/>
            <a:ext cx="7705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30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19269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[2/12]</a:t>
            </a:r>
            <a:r>
              <a:rPr lang="ko-KR" altLang="en-US" sz="22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특정 폴더의 하위 폴더 및 파일 목록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9" y="1903493"/>
            <a:ext cx="5066880" cy="47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40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[3/12]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 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com.cookandroid.project8_2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90" y="5950543"/>
            <a:ext cx="2205054" cy="210406"/>
          </a:xfrm>
          <a:prstGeom prst="rect">
            <a:avLst/>
          </a:prstGeom>
        </p:spPr>
      </p:pic>
      <p:pic>
        <p:nvPicPr>
          <p:cNvPr id="5" name="Picture 4" descr="스크린샷 2017-02-28 오전 1.0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90" y="2000290"/>
            <a:ext cx="2820827" cy="39463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5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[4/12]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커스텀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위젯</a:t>
            </a:r>
            <a:r>
              <a:rPr lang="en-US" altLang="ko-KR" sz="1600" b="1" dirty="0"/>
              <a:t>(Custom Widget)</a:t>
            </a:r>
            <a:r>
              <a:rPr lang="ko-KR" altLang="en-US" sz="1600" b="1" dirty="0"/>
              <a:t>을 직접 만들어 </a:t>
            </a: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넣어 사용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7" y="2713445"/>
            <a:ext cx="6604525" cy="36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3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[5/12]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생성된 </a:t>
            </a:r>
            <a:r>
              <a:rPr lang="en-US" sz="1600" b="1" dirty="0"/>
              <a:t>public class </a:t>
            </a:r>
            <a:r>
              <a:rPr lang="en-US" sz="1600" b="1" dirty="0" err="1"/>
              <a:t>myPictureView와</a:t>
            </a:r>
            <a:r>
              <a:rPr lang="en-US" sz="1600" b="1" dirty="0"/>
              <a:t> { 사이에 extends </a:t>
            </a:r>
            <a:r>
              <a:rPr lang="en-US" sz="1600" b="1" dirty="0" err="1"/>
              <a:t>View를</a:t>
            </a:r>
            <a:r>
              <a:rPr lang="en-US" sz="1600" b="1" dirty="0"/>
              <a:t> </a:t>
            </a:r>
            <a:r>
              <a:rPr lang="ko-KR" altLang="en-US" sz="1600" b="1" dirty="0"/>
              <a:t>코딩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18" y="2695765"/>
            <a:ext cx="7496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05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[6/12]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onDraw(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오버라이딩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12" y="2640736"/>
            <a:ext cx="5617675" cy="41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1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[7/12]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/>
              <a:t>가로 레이아웃에 버튼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커스텀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위젯인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myPictureView</a:t>
            </a:r>
            <a:r>
              <a:rPr lang="ko-KR" altLang="en-US" sz="1400" b="1" dirty="0"/>
              <a:t>를 생성</a:t>
            </a:r>
            <a:endParaRPr lang="en-US" altLang="ko-KR" sz="14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이름은 </a:t>
            </a:r>
            <a:r>
              <a:rPr lang="en-US" altLang="ko-KR" sz="1400" b="1" dirty="0" err="1"/>
              <a:t>btnPrev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btnNext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	myPictureView1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89" y="2331797"/>
            <a:ext cx="4675159" cy="2946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1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[8/12]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그림 파일을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카드에 미리 넣어둠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349861"/>
            <a:ext cx="533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37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[9/12]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activity_main.xml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 </a:t>
            </a:r>
            <a:r>
              <a:rPr lang="ko-KR" altLang="en-US" sz="1400" b="1" dirty="0" err="1"/>
              <a:t>위젯에</a:t>
            </a:r>
            <a:r>
              <a:rPr lang="ko-KR" altLang="en-US" sz="1400" b="1" dirty="0"/>
              <a:t> 대응할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SD </a:t>
            </a:r>
            <a:r>
              <a:rPr lang="ko-KR" altLang="en-US" sz="1400" b="1" dirty="0"/>
              <a:t>카드에서 읽어올 이미지 파일 배열과 파일명 문자열 변수</a:t>
            </a: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sz="1400" b="1" dirty="0" err="1"/>
              <a:t>위젯</a:t>
            </a:r>
            <a:r>
              <a:rPr lang="ko-KR" altLang="en-US" sz="1400" b="1" dirty="0"/>
              <a:t> 변수에 </a:t>
            </a:r>
            <a:r>
              <a:rPr lang="en-US" altLang="ko-KR" sz="1400" b="1" dirty="0"/>
              <a:t>activity_main.xml </a:t>
            </a:r>
            <a:r>
              <a:rPr lang="ko-KR" altLang="en-US" sz="1400" b="1" dirty="0" err="1"/>
              <a:t>위젯</a:t>
            </a:r>
            <a:r>
              <a:rPr lang="ko-KR" altLang="en-US" sz="1400" b="1" dirty="0"/>
              <a:t> 대입</a:t>
            </a:r>
            <a:endParaRPr lang="en-US" altLang="ko-KR" sz="1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1" y="3395254"/>
            <a:ext cx="5070764" cy="18643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91" y="4291799"/>
            <a:ext cx="5070763" cy="2317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</a:t>
            </a:r>
            <a:r>
              <a:rPr lang="ko-KR" altLang="en-US" sz="2400" dirty="0"/>
              <a:t>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[4/14]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기본 형식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053873"/>
            <a:ext cx="8181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7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[10/12]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카드의</a:t>
            </a:r>
            <a:r>
              <a:rPr lang="en-US" sz="1600" b="1" dirty="0"/>
              <a:t> /storage/emulated/0/Pictures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폴더에서 파일을 읽어오고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첫 번째 파일을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커스텀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위젯에 출력</a:t>
            </a:r>
            <a:endParaRPr lang="en-US" altLang="ko-KR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82" y="2587960"/>
            <a:ext cx="7273636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69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25209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</a:t>
            </a:r>
            <a:r>
              <a:rPr lang="ko-KR" altLang="en-US" sz="2200" dirty="0"/>
              <a:t>특정 폴더의 하위 폴더 및 파일 목록</a:t>
            </a:r>
            <a:r>
              <a:rPr lang="en-US" altLang="ko-KR" sz="2200" dirty="0"/>
              <a:t>[11/12]</a:t>
            </a:r>
            <a:r>
              <a:rPr lang="ko-KR" altLang="en-US" sz="22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버튼을 클릭하면 동작하는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정의</a:t>
            </a:r>
            <a:endParaRPr lang="en-US" altLang="ko-KR" sz="1400" b="1" dirty="0"/>
          </a:p>
        </p:txBody>
      </p:sp>
      <p:pic>
        <p:nvPicPr>
          <p:cNvPr id="5" name="Picture 4" descr="스크린샷 2017-02-28 오전 1.32.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6" y="2439965"/>
            <a:ext cx="4376503" cy="2486473"/>
          </a:xfrm>
          <a:prstGeom prst="rect">
            <a:avLst/>
          </a:prstGeom>
        </p:spPr>
      </p:pic>
      <p:pic>
        <p:nvPicPr>
          <p:cNvPr id="11" name="Picture 10" descr="스크린샷 2017-02-28 오전 1.32.2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6" y="4810715"/>
            <a:ext cx="4351898" cy="1479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1184295"/>
            <a:ext cx="8201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9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액티비티와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인텐트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3647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액티비티의 개념을 파악한다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인텐트의</a:t>
            </a:r>
            <a:r>
              <a:rPr lang="ko-KR" altLang="en-US" sz="2400" b="1" dirty="0"/>
              <a:t> 개념과 활용법을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액티비티 생명주기에 대해 알아본다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9657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액티비티와</a:t>
            </a:r>
            <a:r>
              <a:rPr lang="ko-KR" altLang="en-US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인텐트</a:t>
            </a:r>
            <a:r>
              <a:rPr lang="ko-KR" altLang="en-US" sz="2400" b="1" dirty="0">
                <a:latin typeface="맑은 고딕" panose="020B0503020000020004" pitchFamily="50" charset="-127"/>
              </a:rPr>
              <a:t> 기본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액티비티와</a:t>
            </a:r>
            <a:r>
              <a:rPr lang="ko-KR" altLang="en-US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인텐트</a:t>
            </a:r>
            <a:r>
              <a:rPr lang="ko-KR" altLang="en-US" sz="2400" b="1" dirty="0">
                <a:latin typeface="맑은 고딕" panose="020B0503020000020004" pitchFamily="50" charset="-127"/>
              </a:rPr>
              <a:t> 응용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342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안드로이드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  <a:r>
              <a:rPr lang="en-US" altLang="ko-KR" sz="2400" dirty="0"/>
              <a:t>[1/2]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(Activity)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화면을 구성하는 가장 기본적인 컴포넌트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(Service)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상관없이 백그라운드에서 동작하는 컴포넌트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브로드캐스트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리시버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(Broadcast Receiver)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 메시지 도착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배터리 방전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SD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탈부착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네트워크 환경 변화 등이 발생하면 전체 응용프로그램이 들을 수 있도록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방송 신호 보냄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727490"/>
            <a:ext cx="8172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891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안드로이드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  <a:r>
              <a:rPr lang="en-US" altLang="ko-KR" sz="2400" dirty="0"/>
              <a:t>[2/2]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콘텐트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프로바이더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(Content Provider)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응용프로그램 사이에 데이터를 상호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공유하기 위한 컴포넌트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콘텐트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프로바이더의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정보를 제공하는 방법으로는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URI(Uniform Resource 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Identifier)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639544"/>
            <a:ext cx="66960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0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[1/11]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액티비티 추가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일반적으로 액티비티 하나당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 하나를 만들어서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Activity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클래스를 상속받으므로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액티비티라고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부름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 descr="스크린샷 2017-02-28 오전 2.0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9" y="3200766"/>
            <a:ext cx="8223793" cy="16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117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[2/11]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안드로이드 프로젝트 생성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Project10_1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com.cookandroid.project10_1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46" y="3118217"/>
            <a:ext cx="4203595" cy="32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0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[3/11]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 클릭하면 다른 </a:t>
            </a:r>
            <a:r>
              <a:rPr lang="ko-KR" altLang="en-US" sz="1600" b="1" dirty="0" err="1"/>
              <a:t>액티비티가</a:t>
            </a:r>
            <a:r>
              <a:rPr lang="ko-KR" altLang="en-US" sz="1600" b="1" dirty="0"/>
              <a:t> 나오게 하는 버튼을 하나 만듦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24" y="2825820"/>
            <a:ext cx="7204364" cy="1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</a:t>
            </a:r>
            <a:r>
              <a:rPr lang="ko-KR" altLang="en-US" sz="2400" dirty="0"/>
              <a:t> </a:t>
            </a:r>
            <a:r>
              <a:rPr lang="en-US" altLang="ko-KR" sz="2400" dirty="0"/>
              <a:t>XML</a:t>
            </a:r>
            <a:r>
              <a:rPr lang="ko-KR" altLang="en-US" sz="2400" dirty="0"/>
              <a:t>을 이용한 옵션 메뉴</a:t>
            </a:r>
            <a:r>
              <a:rPr lang="en-US" altLang="ko-KR" sz="2400" dirty="0"/>
              <a:t>[5/14]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3" y="1312346"/>
            <a:ext cx="8229715" cy="2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22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[4/11]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사용할 </a:t>
            </a:r>
            <a:r>
              <a:rPr lang="en-US" altLang="ko-KR" sz="1600" b="1" dirty="0"/>
              <a:t>second.xml</a:t>
            </a:r>
            <a:r>
              <a:rPr lang="ko-KR" altLang="en-US" sz="1600" b="1" dirty="0"/>
              <a:t>을 만든 후 배경색을 바꾸고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 </a:t>
            </a:r>
          </a:p>
          <a:p>
            <a:pPr marL="539750" lvl="2" indent="0">
              <a:buNone/>
            </a:pPr>
            <a:r>
              <a:rPr lang="en-US" altLang="ko-KR" sz="1600" b="1" dirty="0"/>
              <a:t>	</a:t>
            </a:r>
            <a:r>
              <a:rPr lang="ko-KR" altLang="en-US" sz="1600" b="1" dirty="0"/>
              <a:t>버튼을 하나만 추가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06" y="3094516"/>
            <a:ext cx="7239000" cy="2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20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[5/11]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새로운 </a:t>
            </a:r>
            <a:r>
              <a:rPr lang="ko-KR" altLang="en-US" sz="1600" b="1" dirty="0" err="1"/>
              <a:t>액티비티인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SecondActivity.java </a:t>
            </a:r>
            <a:r>
              <a:rPr lang="ko-KR" altLang="en-US" sz="1600" b="1" dirty="0"/>
              <a:t>파일을 만듦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93150" y="2754134"/>
            <a:ext cx="5458285" cy="3859815"/>
            <a:chOff x="1193150" y="2657882"/>
            <a:chExt cx="5458285" cy="38598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3150" y="2657882"/>
              <a:ext cx="5458285" cy="354560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7017" y="6283902"/>
              <a:ext cx="2277341" cy="23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741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[6/11]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액티비티의 필수 </a:t>
            </a:r>
            <a:r>
              <a:rPr lang="ko-KR" altLang="en-US" sz="1600" b="1" dirty="0" err="1"/>
              <a:t>메소드인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onCreate( )</a:t>
            </a:r>
            <a:r>
              <a:rPr lang="ko-KR" altLang="en-US" sz="1600" b="1" dirty="0"/>
              <a:t>를 추가한 후 자동 완성시킴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/>
              <a:t>을 화면에 보여주는 코드를 한 행 추가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1" y="3153641"/>
            <a:ext cx="7256318" cy="32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16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[7/11]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second.xml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&lt;</a:t>
            </a:r>
            <a:r>
              <a:rPr lang="ko-KR" altLang="en-US" sz="1600" b="1" dirty="0"/>
              <a:t>돌아가기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끝내는 코드 추가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현재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종료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는 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호출할 것이므로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종료하면 </a:t>
            </a:r>
            <a:endParaRPr lang="en-US" altLang="ko-KR" sz="1600" b="1" dirty="0"/>
          </a:p>
          <a:p>
            <a:pPr marL="539750" lvl="2" indent="0">
              <a:buNone/>
            </a:pPr>
            <a:r>
              <a:rPr lang="en-US" altLang="ko-KR" sz="1600" b="1" dirty="0"/>
              <a:t>     </a:t>
            </a:r>
            <a:r>
              <a:rPr lang="ko-KR" altLang="en-US" sz="1600" b="1" dirty="0"/>
              <a:t> 다시 메인 액티비티가 나타남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873946"/>
            <a:ext cx="7239000" cy="22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5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[8/11]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</a:t>
            </a:r>
            <a:r>
              <a:rPr lang="ko-KR" altLang="en-US" sz="1600" b="1" dirty="0" err="1"/>
              <a:t>액티비티에서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호출하는 코드를 추가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873946"/>
            <a:ext cx="7239000" cy="27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79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[9/11]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완성된 프로젝트를 실행하면 다음과 같은 오류가 발생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539750" lvl="2" indent="0">
              <a:buNone/>
            </a:pPr>
            <a:endParaRPr lang="en-US" altLang="ko-KR" sz="20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안드로이드에서는</a:t>
            </a:r>
            <a:r>
              <a:rPr lang="ko-KR" altLang="en-US" sz="1600" b="1" dirty="0"/>
              <a:t> 사용될 </a:t>
            </a:r>
            <a:r>
              <a:rPr lang="ko-KR" altLang="en-US" sz="1600" b="1" dirty="0" err="1"/>
              <a:t>액티비티를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AndroidManifest.xml</a:t>
            </a:r>
            <a:r>
              <a:rPr lang="ko-KR" altLang="en-US" sz="1600" b="1" dirty="0"/>
              <a:t>에 꼭 등록해야 함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메인 액티비티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는 자동으로 등록되지만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추가한 세컨드 </a:t>
            </a:r>
            <a:r>
              <a:rPr lang="ko-KR" altLang="en-US" sz="1600" b="1" dirty="0" err="1"/>
              <a:t>액티비티는</a:t>
            </a:r>
            <a:r>
              <a:rPr lang="ko-KR" altLang="en-US" sz="1600" b="1" dirty="0"/>
              <a:t> 별도로 등록해줘야 함</a:t>
            </a:r>
            <a:endParaRPr lang="en-US" altLang="ko-KR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12" y="2873946"/>
            <a:ext cx="3411682" cy="18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055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액티비티 개요</a:t>
            </a:r>
            <a:r>
              <a:rPr lang="en-US" altLang="ko-KR" sz="2400" dirty="0"/>
              <a:t>[10/11]</a:t>
            </a:r>
            <a:r>
              <a:rPr lang="ko-KR" altLang="en-US" sz="2400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반복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AndroidManifest.xml </a:t>
            </a:r>
            <a:r>
              <a:rPr lang="ko-KR" altLang="en-US" sz="1600" b="1" dirty="0"/>
              <a:t>파일을 열고 </a:t>
            </a:r>
            <a:r>
              <a:rPr lang="en-US" altLang="ko-KR" sz="1600" b="1" dirty="0" err="1"/>
              <a:t>SecondActivity</a:t>
            </a:r>
            <a:r>
              <a:rPr lang="ko-KR" altLang="en-US" sz="1600" b="1" dirty="0"/>
              <a:t>를 등록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아래 코드를 </a:t>
            </a:r>
            <a:r>
              <a:rPr lang="en-US" altLang="ko-KR" sz="1600" b="1" dirty="0"/>
              <a:t>&lt;/application&gt; </a:t>
            </a:r>
            <a:r>
              <a:rPr lang="ko-KR" altLang="en-US" sz="1600" b="1" dirty="0"/>
              <a:t>바로 윗행에 코딩</a:t>
            </a: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539750" lvl="2" indent="0">
              <a:buNone/>
            </a:pPr>
            <a:endParaRPr lang="en-US" altLang="ko-KR" sz="20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22565"/>
            <a:ext cx="8201025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70" y="3176778"/>
            <a:ext cx="7247659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14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r>
              <a:rPr lang="en-US" altLang="ko-KR" sz="2400" dirty="0"/>
              <a:t>[1/14]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(Intent)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 컴포넌트가 상호 간에 데이터를 주고 받기 위한 메시지 객체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암시적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구분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9033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r>
              <a:rPr lang="en-US" altLang="ko-KR" sz="2400" dirty="0"/>
              <a:t>[2/14]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다른 액티비티의 이름을 명확히 지정할 때 사용하는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액티비디에서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데이터를 실어서 넘긴 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세컨드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받은 데이터를 처리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45" y="2441560"/>
            <a:ext cx="748145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66" y="3934470"/>
            <a:ext cx="4320886" cy="27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91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r>
              <a:rPr lang="en-US" altLang="ko-KR" sz="2400" dirty="0"/>
              <a:t>[1/5]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약속된 액션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(Action)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지정하여 안드로이드에서 제공하는 기존 응용 프로그램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실행하는 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전화 거는 것을 예로 들면 전화번호를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넘긴 후에 전화 걸기 응용 프로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   그램이 실행되는 것과 같음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3563344"/>
            <a:ext cx="5324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664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6122</TotalTime>
  <Words>2739</Words>
  <Application>Microsoft Office PowerPoint</Application>
  <PresentationFormat>화면 슬라이드 쇼(4:3)</PresentationFormat>
  <Paragraphs>371</Paragraphs>
  <Slides>100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9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과제 : 계산기 만들기 </vt:lpstr>
      <vt:lpstr>07. 메뉴와 대화상자</vt:lpstr>
      <vt:lpstr>PowerPoint 프레젠테이션</vt:lpstr>
      <vt:lpstr>1. 메뉴 </vt:lpstr>
      <vt:lpstr>1. 메뉴 ▶ XML을 이용한 옵션 메뉴[1/14]</vt:lpstr>
      <vt:lpstr>1. 메뉴 ▶ XML을 이용한 옵션 메뉴[2/14]</vt:lpstr>
      <vt:lpstr>1. 메뉴 ▶ XML을 이용한 옵션 메뉴[3/14]</vt:lpstr>
      <vt:lpstr>1. 메뉴 ▶ XML을 이용한 옵션 메뉴[4/14]</vt:lpstr>
      <vt:lpstr>1. 메뉴 ▶ XML을 이용한 옵션 메뉴[5/14]</vt:lpstr>
      <vt:lpstr>1. 메뉴 ▶ XML을 이용한 옵션 메뉴[6/14]</vt:lpstr>
      <vt:lpstr>1. 메뉴 ▶ XML을 이용한 옵션 메뉴[7/14]</vt:lpstr>
      <vt:lpstr>1. 메뉴 ▶ XML을 이용한 옵션 메뉴[8/14]</vt:lpstr>
      <vt:lpstr>1. 메뉴 ▶ XML을 이용한 옵션 메뉴[9/14]</vt:lpstr>
      <vt:lpstr>1. 메뉴 ▶ XML을 이용한 옵션 메뉴[10/14]</vt:lpstr>
      <vt:lpstr>1. 메뉴 ▶ XML을 이용한 옵션 메뉴[11/14]</vt:lpstr>
      <vt:lpstr>1. 메뉴 ▶ XML을 이용한 옵션 메뉴[12/14]</vt:lpstr>
      <vt:lpstr>1. 메뉴 ▶ XML을 이용한 옵션 메뉴[13/14]</vt:lpstr>
      <vt:lpstr>1. 메뉴 ▶ XML을 이용한 옵션 메뉴[14/14]</vt:lpstr>
      <vt:lpstr>1. 메뉴 ▶ Java 코드만 이용한 옵션 메뉴[1/2] </vt:lpstr>
      <vt:lpstr>1. 메뉴 ▶ Java 코드만 이용한 옵션 메뉴[2/2] </vt:lpstr>
      <vt:lpstr>1. 메뉴 ▶ XML을 이용한 컨텍스트 메뉴[1/8] </vt:lpstr>
      <vt:lpstr>1. 메뉴 ▶ XML을 이용한 컨텍스트 메뉴[2/8] </vt:lpstr>
      <vt:lpstr>1. 메뉴 ▶ XML을 이용한 컨텍스트 메뉴[3/8] </vt:lpstr>
      <vt:lpstr>1. 메뉴 ▶ XML을 이용한 컨텍스트 메뉴[4/8] </vt:lpstr>
      <vt:lpstr>1. 메뉴 ▶ XML을 이용한 컨텍스트 메뉴[5/8] </vt:lpstr>
      <vt:lpstr>1. 메뉴 ▶ XML을 이용한 컨텍스트 메뉴[6/8] </vt:lpstr>
      <vt:lpstr>1. 메뉴 ▶ XML을 이용한 컨텍스트 메뉴[7/8] </vt:lpstr>
      <vt:lpstr>2. 토스트[1/3]</vt:lpstr>
      <vt:lpstr>2. 토스트[2/3]</vt:lpstr>
      <vt:lpstr>2. 토스트[3/3]</vt:lpstr>
      <vt:lpstr>3. 대화상자 ▶ 기본 대화상자[1/5]</vt:lpstr>
      <vt:lpstr>3. 대화상자 ▶ 기본 대화상자[2/5]</vt:lpstr>
      <vt:lpstr>3. 대화상자 ▶ 기본 대화상자[3/5]</vt:lpstr>
      <vt:lpstr>3. 대화상자 ▶ 기본 대화상자[4/5]</vt:lpstr>
      <vt:lpstr>3. 대화상자 ▶ 기본 대화상자[5/5]</vt:lpstr>
      <vt:lpstr>3. 대화상자 ▶ 목록 대화상자[1/13]</vt:lpstr>
      <vt:lpstr>3. 대화상자 ▶ 목록 대화상자[2/13]</vt:lpstr>
      <vt:lpstr>3. 대화상자 ▶ 목록 대화상자[3/13]</vt:lpstr>
      <vt:lpstr>3. 대화상자 ▶ 목록 대화상자[4/13]</vt:lpstr>
      <vt:lpstr>3. 대화상자 ▶ 목록 대화상자[5/13]</vt:lpstr>
      <vt:lpstr>3. 대화상자 ▶ 목록 대화상자[6/13]</vt:lpstr>
      <vt:lpstr>3. 대화상자 ▶ 목록 대화상자[7/13]</vt:lpstr>
      <vt:lpstr>3. 대화상자 ▶ 목록 대화상자[8/13]</vt:lpstr>
      <vt:lpstr>3. 대화상자 ▶ 목록 대화상자[9/13]</vt:lpstr>
      <vt:lpstr>3. 대화상자 ▶ 목록 대화상자[10/13]</vt:lpstr>
      <vt:lpstr>3. 대화상자 ▶ 목록 대화상자[11/13]</vt:lpstr>
      <vt:lpstr>3. 대화상자 ▶ 목록 대화상자[12/13]</vt:lpstr>
      <vt:lpstr>08. 파일 처리</vt:lpstr>
      <vt:lpstr>PowerPoint 프레젠테이션</vt:lpstr>
      <vt:lpstr>PowerPoint 프레젠테이션</vt:lpstr>
      <vt:lpstr>1. 파일 처리 기본 ▶내장 메모리 파일 처리[1/12] </vt:lpstr>
      <vt:lpstr>1. 파일 처리 기본 ▶내장 메모리 파일 처리[2/12] </vt:lpstr>
      <vt:lpstr>1. 파일 처리 기본 ▶내장 메모리 파일 처리[3/12] </vt:lpstr>
      <vt:lpstr>1. 파일 처리 기본 ▶내장 메모리 파일 처리[4/12] </vt:lpstr>
      <vt:lpstr>1. 파일 처리 기본 ▶내장 메모리 파일 처리[5/12] </vt:lpstr>
      <vt:lpstr>1. 파일 처리 기본 ▶내장 메모리 파일 처리[6/12] </vt:lpstr>
      <vt:lpstr>1. 파일 처리 기본 ▶내장 메모리 파일 처리[7/12] </vt:lpstr>
      <vt:lpstr>1. 파일 처리 기본 ▶내장 메모리 파일 처리[8/12] </vt:lpstr>
      <vt:lpstr>1. 파일 처리 기본 ▶내장 메모리 파일 처리[9/12] </vt:lpstr>
      <vt:lpstr>1. 파일 처리 기본 ▶내장 메모리 파일 처리[10/12] </vt:lpstr>
      <vt:lpstr>1. 파일 처리 기본 ▶내장 메모리 파일 처리[11/12] </vt:lpstr>
      <vt:lpstr>1. 파일 처리 기본 ▶raw 폴더 파일 처리[1/3]  </vt:lpstr>
      <vt:lpstr>1. 파일 처리 기본 ▶raw 폴더 파일 처리[2/3]  </vt:lpstr>
      <vt:lpstr>1. 파일 처리 기본 ▶raw 폴더 파일 처리[3/3]  </vt:lpstr>
      <vt:lpstr>2. 파일 처리 응용</vt:lpstr>
      <vt:lpstr>2. 파일 처리 응용 ▶SD 카드에서 파일 읽기[1/3]  </vt:lpstr>
      <vt:lpstr>2. 파일 처리 응용 ▶SD 카드에서 파일 읽기[2/3]  </vt:lpstr>
      <vt:lpstr>2. 파일 처리 응용 ▶SD 카드에서 파일 읽기[3/3]  </vt:lpstr>
      <vt:lpstr>2. 파일 처리 응용 ▶SD 카드에 폴더 및 파일 생성하기[1/2]  </vt:lpstr>
      <vt:lpstr>2. 파일 처리 응용 ▶SD 카드에 폴더 및 파일 생성하기[2/2]  </vt:lpstr>
      <vt:lpstr>2. 파일 처리 응용 ▶특정 폴더의 하위 폴더 및 파일 목록[1/12]  </vt:lpstr>
      <vt:lpstr>2. 파일 처리 응용 ▶특정 폴더의 하위 폴더 및 파일 목록[2/12] </vt:lpstr>
      <vt:lpstr>2. 파일 처리 응용 ▶특정 폴더의 하위 폴더 및 파일 목록[3/12] </vt:lpstr>
      <vt:lpstr>2. 파일 처리 응용 ▶특정 폴더의 하위 폴더 및 파일 목록[4/12] </vt:lpstr>
      <vt:lpstr>2. 파일 처리 응용 ▶특정 폴더의 하위 폴더 및 파일 목록[5/12] </vt:lpstr>
      <vt:lpstr>2. 파일 처리 응용 ▶특정 폴더의 하위 폴더 및 파일 목록[6/12] </vt:lpstr>
      <vt:lpstr>2. 파일 처리 응용 ▶특정 폴더의 하위 폴더 및 파일 목록[7/12]</vt:lpstr>
      <vt:lpstr>2. 파일 처리 응용 ▶특정 폴더의 하위 폴더 및 파일 목록[8/12] </vt:lpstr>
      <vt:lpstr>2. 파일 처리 응용 ▶특정 폴더의 하위 폴더 및 파일 목록[9/12] </vt:lpstr>
      <vt:lpstr>2. 파일 처리 응용 ▶특정 폴더의 하위 폴더 및 파일 목록[10/12] </vt:lpstr>
      <vt:lpstr>2. 파일 처리 응용 ▶특정 폴더의 하위 폴더 및 파일 목록[11/12] </vt:lpstr>
      <vt:lpstr>10. 액티비티와 인텐트</vt:lpstr>
      <vt:lpstr>PowerPoint 프레젠테이션</vt:lpstr>
      <vt:lpstr>PowerPoint 프레젠테이션</vt:lpstr>
      <vt:lpstr>1. 액티비티와 인텐트 기본 ▶안드로이드 4대 컴포넌트[1/2] </vt:lpstr>
      <vt:lpstr>1. 액티비티와 인텐트 기본 ▶안드로이드 4대 컴포넌트[2/2] </vt:lpstr>
      <vt:lpstr>1. 액티비티와 인텐트 기본 ▶액티비티 개요[1/11] </vt:lpstr>
      <vt:lpstr>1. 액티비티와 인텐트 기본 ▶액티비티 개요[2/11] </vt:lpstr>
      <vt:lpstr>1. 액티비티와 인텐트 기본 ▶액티비티 개요[3/11] </vt:lpstr>
      <vt:lpstr>1. 액티비티와 인텐트 기본 ▶액티비티 개요[4/11] </vt:lpstr>
      <vt:lpstr>1. 액티비티와 인텐트 기본 ▶액티비티 개요[5/11] </vt:lpstr>
      <vt:lpstr>1. 액티비티와 인텐트 기본 ▶액티비티 개요[6/11] </vt:lpstr>
      <vt:lpstr>1. 액티비티와 인텐트 기본 ▶액티비티 개요[7/11] </vt:lpstr>
      <vt:lpstr>1. 액티비티와 인텐트 기본 ▶액티비티 개요[8/11] </vt:lpstr>
      <vt:lpstr>1. 액티비티와 인텐트 기본 ▶액티비티 개요[9/11] </vt:lpstr>
      <vt:lpstr>1. 액티비티와 인텐트 기본 ▶액티비티 개요[10/11] </vt:lpstr>
      <vt:lpstr>1. 액티비티와 인텐트 기본 ▶명시적 인텐트[1/14] </vt:lpstr>
      <vt:lpstr>1. 액티비티와 인텐트 기본 ▶명시적 인텐트[2/14] </vt:lpstr>
      <vt:lpstr>2. 액티비티와 인텐트 응용 ▶암시적 인텐트[1/5]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김 기락</cp:lastModifiedBy>
  <cp:revision>701</cp:revision>
  <dcterms:created xsi:type="dcterms:W3CDTF">2007-11-27T23:54:21Z</dcterms:created>
  <dcterms:modified xsi:type="dcterms:W3CDTF">2018-06-10T22:00:36Z</dcterms:modified>
</cp:coreProperties>
</file>